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4" r:id="rId24"/>
    <p:sldId id="28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DCEBC03-8F5A-4D6A-AEA2-085B3DB2EDB3}" type="datetimeFigureOut">
              <a:rPr lang="en-US" smtClean="0"/>
              <a:pPr/>
              <a:t>10/09/2018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426D2B-923C-43D5-AC58-643D2997A3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3962400"/>
            <a:ext cx="6248400" cy="1905000"/>
          </a:xfr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pPr algn="ctr"/>
            <a:r>
              <a:rPr lang="en-US" sz="3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  <a:cs typeface="Aharoni" pitchFamily="2" charset="-79"/>
              </a:rPr>
              <a:t>Convener</a:t>
            </a:r>
          </a:p>
          <a:p>
            <a:pPr algn="ctr"/>
            <a:r>
              <a:rPr lang="en-US" sz="51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Prof. </a:t>
            </a:r>
            <a:r>
              <a:rPr lang="en-US" sz="51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Dr. </a:t>
            </a:r>
            <a:r>
              <a:rPr lang="en-US" sz="5100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Dhanraj</a:t>
            </a:r>
            <a:r>
              <a:rPr lang="en-US" sz="51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 </a:t>
            </a:r>
            <a:r>
              <a:rPr lang="en-US" sz="5100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Shete</a:t>
            </a:r>
            <a:endParaRPr lang="en-US" sz="5100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Footlight MT Light" pitchFamily="18" charset="0"/>
              <a:cs typeface="Times New Roman" pitchFamily="18" charset="0"/>
            </a:endParaRPr>
          </a:p>
          <a:p>
            <a:pPr algn="ctr"/>
            <a:r>
              <a:rPr lang="en-US" sz="3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Department  of English</a:t>
            </a:r>
          </a:p>
          <a:p>
            <a:pPr algn="ctr"/>
            <a:r>
              <a:rPr lang="en-US" sz="51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Br. </a:t>
            </a:r>
            <a:r>
              <a:rPr lang="en-US" sz="5100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Sheshrao</a:t>
            </a:r>
            <a:r>
              <a:rPr lang="en-US" sz="51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 Wankhede College of Arts &amp; Commerce, </a:t>
            </a:r>
            <a:r>
              <a:rPr lang="en-US" sz="5100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Khaparkheda</a:t>
            </a:r>
            <a:r>
              <a:rPr lang="en-US" sz="51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, </a:t>
            </a:r>
            <a:r>
              <a:rPr lang="en-US" sz="5100" dirty="0" err="1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Distt</a:t>
            </a:r>
            <a:r>
              <a:rPr lang="en-US" sz="51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Footlight MT Light" pitchFamily="18" charset="0"/>
                <a:cs typeface="Times New Roman" pitchFamily="18" charset="0"/>
              </a:rPr>
              <a:t>: Nagpur</a:t>
            </a:r>
            <a:endParaRPr lang="en-US" sz="51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Footlight MT Light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76400" y="533400"/>
            <a:ext cx="72390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anchor="b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lgerian" pitchFamily="82" charset="0"/>
                <a:ea typeface="+mn-ea"/>
                <a:cs typeface="+mn-cs"/>
              </a:rPr>
              <a:t>A WORKSHOP ON</a:t>
            </a:r>
            <a:r>
              <a:rPr kumimoji="0" lang="en-US" sz="30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lgerian" pitchFamily="82" charset="0"/>
                <a:ea typeface="+mn-ea"/>
                <a:cs typeface="+mn-cs"/>
              </a:rPr>
              <a:t/>
            </a:r>
            <a:br>
              <a:rPr kumimoji="0" lang="en-US" sz="30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lgerian" pitchFamily="82" charset="0"/>
                <a:ea typeface="+mn-ea"/>
                <a:cs typeface="+mn-cs"/>
              </a:rPr>
            </a:br>
            <a:r>
              <a:rPr kumimoji="0" lang="en-US" sz="48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lgerian" pitchFamily="82" charset="0"/>
                <a:ea typeface="+mn-ea"/>
                <a:cs typeface="+mn-cs"/>
              </a:rPr>
              <a:t> IMPROVE YOUR ENGLISH </a:t>
            </a:r>
            <a:r>
              <a:rPr kumimoji="0" lang="en-US" sz="30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lgerian" pitchFamily="82" charset="0"/>
                <a:ea typeface="+mn-ea"/>
                <a:cs typeface="+mn-cs"/>
              </a:rPr>
              <a:t/>
            </a:r>
            <a:br>
              <a:rPr kumimoji="0" lang="en-US" sz="30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lgerian" pitchFamily="82" charset="0"/>
                <a:ea typeface="+mn-ea"/>
                <a:cs typeface="+mn-cs"/>
              </a:rPr>
            </a:br>
            <a:r>
              <a:rPr kumimoji="0" lang="en-US" sz="3000" b="1" i="0" u="none" strike="noStrike" kern="120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lgerian" pitchFamily="82" charset="0"/>
                <a:ea typeface="+mn-ea"/>
                <a:cs typeface="+mn-cs"/>
              </a:rPr>
              <a:t>Step Up- I</a:t>
            </a:r>
            <a:endParaRPr kumimoji="0" lang="en-US" sz="3000" b="1" i="0" u="none" strike="noStrike" kern="1200" cap="all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Algerian" pitchFamily="82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01682292"/>
              </p:ext>
            </p:extLst>
          </p:nvPr>
        </p:nvGraphicFramePr>
        <p:xfrm>
          <a:off x="457200" y="762000"/>
          <a:ext cx="8229600" cy="5539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10052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Sr. No.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Conversation Opener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Responses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352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How’s it going?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OK/ It’s going fine/Not too bad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052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Lovely weather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Yes, it is.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052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How is work?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Great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352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haven’t seen you for a while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have been busy/away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Ages/Stages: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79383860"/>
              </p:ext>
            </p:extLst>
          </p:nvPr>
        </p:nvGraphicFramePr>
        <p:xfrm>
          <a:off x="457200" y="1219203"/>
          <a:ext cx="8229600" cy="5380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586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Sr. No.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Term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Age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3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year old approximately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3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Toddler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years old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3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Child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2-12 years old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3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Teenager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13-17 years  approximately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3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Adult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 years and more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3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Middle aged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40+ years old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3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Septuagenarian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70-79 years old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838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Octogenarian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80-89 years old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868362"/>
          </a:xfrm>
        </p:spPr>
        <p:txBody>
          <a:bodyPr>
            <a:normAutofit/>
          </a:bodyPr>
          <a:lstStyle/>
          <a:p>
            <a:r>
              <a:rPr lang="en-US" b="1" dirty="0"/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Match the Adjectives to the body parts: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33400" y="1600200"/>
          <a:ext cx="8153400" cy="4751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3200400"/>
                <a:gridCol w="762000"/>
                <a:gridCol w="2971800"/>
              </a:tblGrid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Times New Roman"/>
                        </a:rPr>
                        <a:t>Sr. No.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Times New Roman"/>
                        </a:rPr>
                        <a:t>Adjectives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Times New Roman"/>
                        </a:rPr>
                        <a:t>Body parts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Black, curly, wavy, straight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Hair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Dark, Pale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Skin colour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Broad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Shoulder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Muscular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Arms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Times New Roman"/>
                          <a:ea typeface="Calibri"/>
                          <a:cs typeface="Times New Roman"/>
                        </a:rPr>
                        <a:t>Bald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/>
                          <a:ea typeface="Calibri"/>
                          <a:cs typeface="Times New Roman"/>
                        </a:rPr>
                        <a:t>Head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503238"/>
          </a:xfrm>
        </p:spPr>
        <p:txBody>
          <a:bodyPr>
            <a:normAutofit fontScale="90000"/>
          </a:bodyPr>
          <a:lstStyle/>
          <a:p>
            <a:pPr algn="l"/>
            <a:r>
              <a:rPr lang="en-US" sz="3100" b="1" u="sng" dirty="0">
                <a:latin typeface="Times New Roman" pitchFamily="18" charset="0"/>
                <a:cs typeface="Times New Roman" pitchFamily="18" charset="0"/>
              </a:rPr>
              <a:t>Invitation, Suggestion, Acceptance, Refusal</a:t>
            </a:r>
            <a:r>
              <a:rPr lang="en-US" sz="31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>
                <a:latin typeface="Times New Roman" pitchFamily="18" charset="0"/>
                <a:cs typeface="Times New Roman" pitchFamily="18" charset="0"/>
              </a:rPr>
            </a:br>
            <a:r>
              <a:rPr lang="en-US" sz="3100" b="1" u="sng" dirty="0" smtClean="0">
                <a:latin typeface="Times New Roman" pitchFamily="18" charset="0"/>
                <a:cs typeface="Times New Roman" pitchFamily="18" charset="0"/>
              </a:rPr>
              <a:t>Invitation</a:t>
            </a:r>
            <a:r>
              <a:rPr lang="en-US" sz="3100" b="1" u="sng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74330206"/>
              </p:ext>
            </p:extLst>
          </p:nvPr>
        </p:nvGraphicFramePr>
        <p:xfrm>
          <a:off x="533400" y="1600200"/>
          <a:ext cx="8229600" cy="4872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971800"/>
                <a:gridCol w="2743200"/>
              </a:tblGrid>
              <a:tr h="6335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Informal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Time/Place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Formal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84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Let’s 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………………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Shall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we</a:t>
                      </a:r>
                      <a:r>
                        <a:rPr lang="en-US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…………………….?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We would be (very pleased to) if you could ……………………..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35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Like to ………..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Would like to ……?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I’d (very much) like you to…..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84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Why don’t you………………?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Would you care to /for…….?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We should be delighted if you could……………..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35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What about ……………………..?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Do …………………………..?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I was/ we were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wondering ……………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35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You must………………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Won’t you ……………………….?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If you ‘d like to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……….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35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Come &amp; ………………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I’d like to invite you to ………….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It would be nice if…………….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sz="3100" b="1" u="sng" dirty="0" smtClean="0"/>
              <a:t>Suggestion</a:t>
            </a:r>
            <a:r>
              <a:rPr lang="en-US" sz="3100" b="1" u="sng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06621124"/>
              </p:ext>
            </p:extLst>
          </p:nvPr>
        </p:nvGraphicFramePr>
        <p:xfrm>
          <a:off x="457200" y="1066799"/>
          <a:ext cx="8382000" cy="5387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000"/>
                <a:gridCol w="2794000"/>
                <a:gridCol w="2794000"/>
              </a:tblGrid>
              <a:tr h="4628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Informal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Time/Place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Formal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83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Let’s  ……………….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Shall we </a:t>
                      </a:r>
                      <a:r>
                        <a:rPr lang="en-U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……………………?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Can/could/might. </a:t>
                      </a:r>
                      <a:r>
                        <a:rPr lang="en-US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……………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2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Fancy …………?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You could……………………?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I suggest…………………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2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Why don’t we ………………?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We might as well…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You may/might like to ……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30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What about ……………………..?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I suggest that …………..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I would like to suggest……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2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How about………………..?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We might as well……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I would like to suggest…….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2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Well ……….. Shall we……….?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Would you care to …………..?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Have you considered…………?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30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Surely, s/he /they would ……….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2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I’d say that………..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2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Try ……………</a:t>
                      </a:r>
                      <a:endParaRPr lang="en-US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28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I think you’d better……….</a:t>
                      </a:r>
                      <a:endParaRPr lang="en-US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1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b="1" u="sng" dirty="0" smtClean="0">
                <a:latin typeface="Times New Roman" pitchFamily="18" charset="0"/>
                <a:cs typeface="Times New Roman" pitchFamily="18" charset="0"/>
              </a:rPr>
              <a:t>Accepting </a:t>
            </a:r>
            <a:r>
              <a:rPr lang="en-US" sz="3100" b="1" u="sng" dirty="0">
                <a:latin typeface="Times New Roman" pitchFamily="18" charset="0"/>
                <a:cs typeface="Times New Roman" pitchFamily="18" charset="0"/>
              </a:rPr>
              <a:t>an Invitation or suggestion: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62235619"/>
              </p:ext>
            </p:extLst>
          </p:nvPr>
        </p:nvGraphicFramePr>
        <p:xfrm>
          <a:off x="457200" y="1143000"/>
          <a:ext cx="822960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7407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Times New Roman"/>
                        </a:rPr>
                        <a:t>Informal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Times New Roman"/>
                        </a:rPr>
                        <a:t>Time/Place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Times New Roman"/>
                        </a:rPr>
                        <a:t>Formal</a:t>
                      </a:r>
                      <a:endParaRPr lang="en-U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02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Thanks,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I’s love to …………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That would be wonderful/very nice……..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I’d/we’d be delighted  to ………..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02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Sounds great/fine…………..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(Thank you) I’d like to / that…….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That is really (very) /much most kind of you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…………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02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Ok/All right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That sound like a very nice idea…,,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It would give me/us great pleasure to ………….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07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Yes, fine, thanks 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Yes, I will, with pleasure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……………………….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07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I won’t say no.</a:t>
                      </a:r>
                      <a:endParaRPr lang="en-US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pPr algn="l"/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Refusing 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Invitation or suggestion: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69245441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7584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Informal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Time/Place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Formal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</a:tr>
              <a:tr h="9319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That would be great but……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Thank you (very much) but………..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That’s very/extremely kind of you, but</a:t>
                      </a:r>
                      <a:r>
                        <a:rPr lang="en-US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………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</a:tr>
              <a:tr h="7584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I’d love to but……… sorry, I can’t.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I would like to but…..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I am awfully sorry, but…………..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</a:tr>
              <a:tr h="7584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But thanks anyway.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I wish, I could but………….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Unfortunately</a:t>
                      </a:r>
                      <a:r>
                        <a:rPr lang="en-US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…………………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</a:tr>
              <a:tr h="7584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Oh, I am sorry!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Thank you very much for……..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……………………….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</a:tr>
              <a:tr h="7584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I won’t be ……………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Asking (me) but</a:t>
                      </a:r>
                      <a:r>
                        <a:rPr lang="en-US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………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……………………….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30" marR="6223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467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1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u="sng" dirty="0" smtClean="0">
                <a:latin typeface="Times New Roman" pitchFamily="18" charset="0"/>
                <a:cs typeface="Times New Roman" pitchFamily="18" charset="0"/>
              </a:rPr>
              <a:t>Giving </a:t>
            </a:r>
            <a:r>
              <a:rPr lang="en-US" sz="2700" u="sng" dirty="0">
                <a:latin typeface="Times New Roman" pitchFamily="18" charset="0"/>
                <a:cs typeface="Times New Roman" pitchFamily="18" charset="0"/>
              </a:rPr>
              <a:t>Directions: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u="sng" dirty="0">
                <a:latin typeface="Times New Roman" pitchFamily="18" charset="0"/>
                <a:cs typeface="Times New Roman" pitchFamily="18" charset="0"/>
              </a:rPr>
              <a:t>Match the following to complete sentences:</a:t>
            </a:r>
            <a:r>
              <a:rPr lang="en-US" sz="4000" dirty="0"/>
              <a:t/>
            </a:r>
            <a:br>
              <a:rPr lang="en-US" sz="4000" dirty="0"/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21395930"/>
              </p:ext>
            </p:extLst>
          </p:nvPr>
        </p:nvGraphicFramePr>
        <p:xfrm>
          <a:off x="304800" y="1295400"/>
          <a:ext cx="7467602" cy="5288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2300"/>
                <a:gridCol w="3318933"/>
                <a:gridCol w="760589"/>
                <a:gridCol w="898879"/>
                <a:gridCol w="1866901"/>
              </a:tblGrid>
              <a:tr h="1028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Sr. No.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Instruction/Request/Command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Sr. 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Imperative form of the Verb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</a:tr>
              <a:tr h="10281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……………………..this medicine twice a day for two weeks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Go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</a:tr>
              <a:tr h="891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………………. Down children, dinner is ready!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Stand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</a:tr>
              <a:tr h="5896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…………….. quiet, I’m trying.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Take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</a:tr>
              <a:tr h="6760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Please, ………… in the </a:t>
                      </a:r>
                      <a:r>
                        <a:rPr lang="en-US" sz="20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que</a:t>
                      </a: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sir.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Come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</a:tr>
              <a:tr h="8917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Don’t …………there after dark, it’s not safe.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Be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230" marR="6223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700" b="1" dirty="0" smtClean="0"/>
              <a:t>Choose </a:t>
            </a:r>
            <a:r>
              <a:rPr lang="en-US" sz="2700" b="1" dirty="0"/>
              <a:t>the Correct Option: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b="1" dirty="0"/>
              <a:t>Introductions:</a:t>
            </a:r>
            <a:r>
              <a:rPr lang="en-US" sz="2700" dirty="0"/>
              <a:t/>
            </a:r>
            <a:br>
              <a:rPr lang="en-US" sz="27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lnSpcReduction="10000"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 lvl="0">
              <a:lnSpc>
                <a:spcPct val="150000"/>
              </a:lnSpc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Formal : May I introduce myself? My name is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Shyam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Sunder. I work for Infosys.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Informal: Hello, I’m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Renuka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Shah. I am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Heera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Mahajan’s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friend.</a:t>
            </a:r>
          </a:p>
          <a:p>
            <a:pPr lvl="0">
              <a:lnSpc>
                <a:spcPct val="150000"/>
              </a:lnSpc>
              <a:buFont typeface="+mj-lt"/>
              <a:buAutoNum type="alphaUcPeriod"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I don’t think we have met. My name is Anil Kumar, I take care of Sales in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Maruti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.  (Formal/Informal ………………………..)</a:t>
            </a:r>
          </a:p>
          <a:p>
            <a:pPr lvl="0">
              <a:lnSpc>
                <a:spcPct val="150000"/>
              </a:lnSpc>
              <a:buFont typeface="+mj-lt"/>
              <a:buAutoNum type="alphaUcPeriod"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Hello, You must be Raj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Khera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. My name is Sunil Sharma. Your friend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Rajdeep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speaks highly of you.   (Formal/Informal ………………………..)</a:t>
            </a:r>
          </a:p>
          <a:p>
            <a:pPr lvl="0">
              <a:lnSpc>
                <a:spcPct val="150000"/>
              </a:lnSpc>
              <a:buFont typeface="+mj-lt"/>
              <a:buAutoNum type="alphaUcPeriod"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Hello there, I have seen you before. I’m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Nisha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. I think we met at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Rashi’s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party.   (Formal/Informal …………………………..)</a:t>
            </a:r>
          </a:p>
          <a:p>
            <a:pPr lvl="0">
              <a:lnSpc>
                <a:spcPct val="150000"/>
              </a:lnSpc>
              <a:buFont typeface="+mj-lt"/>
              <a:buAutoNum type="alphaUcPeriod"/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Excuse me, Aren’t you Robin Sharma I’m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Priti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Singh, I enjoyed reading your books. (Formal/Informal ……………………………)</a:t>
            </a:r>
          </a:p>
          <a:p>
            <a:endParaRPr lang="en-US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50000"/>
              </a:lnSpc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E.    (Mr.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Lall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 allow me to introduce Sonia from account dept. </a:t>
            </a:r>
          </a:p>
          <a:p>
            <a:pPr lvl="0">
              <a:lnSpc>
                <a:spcPct val="150000"/>
              </a:lnSpc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(Formal/Informal ………………………….)</a:t>
            </a:r>
          </a:p>
          <a:p>
            <a:pPr marL="457200" lvl="0" indent="-457200">
              <a:buAutoNum type="alphaUcPeriod" startAt="6"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AutoNum type="alphaUcPeriod" startAt="6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Ladies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and gentlemen, I now introduce to you, the singing sensation of our times, Ms.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Rohini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Shinde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   (Formal/Informal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…………………….)</a:t>
            </a:r>
          </a:p>
          <a:p>
            <a:pPr marL="457200" lvl="0" indent="-457200">
              <a:buAutoNum type="alphaUcPeriod" startAt="6"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G.   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Rohit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May I introduce someone to you? This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Sareen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Khurana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Sareen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this is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Rohit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Malhotra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He’s colleague of mine.    (Formal/Informal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…………………)</a:t>
            </a:r>
          </a:p>
          <a:p>
            <a:pPr marL="457200" lvl="0" indent="-457200">
              <a:buNone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AutoNum type="alphaUcPeriod" startAt="8"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Manav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I’d like to meet someone. This is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Rizwaan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Rizwaan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this is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Manav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He is a good friend of mine.   (Formal/Informal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……………….)</a:t>
            </a:r>
          </a:p>
          <a:p>
            <a:pPr marL="457200" lvl="0" indent="-457200">
              <a:buAutoNum type="alphaUcPeriod" startAt="8"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 .  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Shammi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this is Raja.    Raja, this is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Shammi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  (Formal/Informal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………)</a:t>
            </a:r>
          </a:p>
          <a:p>
            <a:pPr marL="457200" lvl="0" indent="-457200">
              <a:buNone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J.   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Shruti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Nisha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Nisha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Shruti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  (Formal/Informal ……………………)</a:t>
            </a:r>
          </a:p>
          <a:p>
            <a:pPr marL="457200" indent="-457200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lient\Desktop\download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34400" cy="6248400"/>
          </a:xfrm>
          <a:prstGeom prst="rect">
            <a:avLst/>
          </a:prstGeom>
          <a:ln w="228600" cap="sq" cmpd="thickThin">
            <a:solidFill>
              <a:schemeClr val="accent6">
                <a:lumMod val="20000"/>
                <a:lumOff val="8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900" b="1" dirty="0" smtClean="0">
                <a:latin typeface="Times New Roman" pitchFamily="18" charset="0"/>
                <a:cs typeface="Times New Roman" pitchFamily="18" charset="0"/>
              </a:rPr>
              <a:t>Inviting</a:t>
            </a:r>
            <a:r>
              <a:rPr lang="en-US" sz="2900" b="1" dirty="0">
                <a:latin typeface="Times New Roman" pitchFamily="18" charset="0"/>
                <a:cs typeface="Times New Roman" pitchFamily="18" charset="0"/>
              </a:rPr>
              <a:t>, Suggesting-  Acceptance- Refusal.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32500" lnSpcReduction="20000"/>
          </a:bodyPr>
          <a:lstStyle/>
          <a:p>
            <a:pPr marL="514350" lvl="0" indent="-51435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  Like 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to come for a drink? We have a few minutes before the bell goes.   </a:t>
            </a: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         	  (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Formal/Informal- Invitation/Suggestion</a:t>
            </a: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………………………………….)</a:t>
            </a: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None/>
            </a:pPr>
            <a:endParaRPr lang="en-US" sz="4500" b="1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2.     	How 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about meeting on Monday to </a:t>
            </a:r>
            <a:r>
              <a:rPr lang="en-US" sz="4500" b="1" dirty="0" err="1">
                <a:latin typeface="Times New Roman" pitchFamily="18" charset="0"/>
                <a:cs typeface="Times New Roman" pitchFamily="18" charset="0"/>
              </a:rPr>
              <a:t>finalise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 the details?</a:t>
            </a: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      	 (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Formal/Informal- Invitation/Suggestion</a:t>
            </a: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……………………………………)</a:t>
            </a: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None/>
            </a:pPr>
            <a:endParaRPr lang="en-US" sz="45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AutoNum type="arabicPeriod" startAt="3"/>
            </a:pP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Hello </a:t>
            </a:r>
            <a:r>
              <a:rPr lang="en-US" sz="4500" b="1" dirty="0" err="1">
                <a:latin typeface="Times New Roman" pitchFamily="18" charset="0"/>
                <a:cs typeface="Times New Roman" pitchFamily="18" charset="0"/>
              </a:rPr>
              <a:t>Savitri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! Listen, we’ve got two spare tickets for the </a:t>
            </a:r>
            <a:r>
              <a:rPr lang="en-US" sz="4500" b="1" dirty="0" err="1">
                <a:latin typeface="Times New Roman" pitchFamily="18" charset="0"/>
                <a:cs typeface="Times New Roman" pitchFamily="18" charset="0"/>
              </a:rPr>
              <a:t>Bharatnatyam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 recital this evening and I was wondering if you and </a:t>
            </a:r>
            <a:r>
              <a:rPr lang="en-US" sz="4500" b="1" dirty="0" err="1">
                <a:latin typeface="Times New Roman" pitchFamily="18" charset="0"/>
                <a:cs typeface="Times New Roman" pitchFamily="18" charset="0"/>
              </a:rPr>
              <a:t>Atul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 would like to come</a:t>
            </a: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      	 (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Formal/Informal- Invitation/Suggestion</a:t>
            </a: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………………………………….)</a:t>
            </a: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None/>
            </a:pPr>
            <a:endParaRPr lang="en-US" sz="4500" b="1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4.    	 Mrs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500" b="1" dirty="0" err="1">
                <a:latin typeface="Times New Roman" pitchFamily="18" charset="0"/>
                <a:cs typeface="Times New Roman" pitchFamily="18" charset="0"/>
              </a:rPr>
              <a:t>Bhasin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, my daughter is getting married next Monday, We would be delighted if you and Mr. </a:t>
            </a:r>
            <a:r>
              <a:rPr lang="en-US" sz="4500" b="1" dirty="0" err="1">
                <a:latin typeface="Times New Roman" pitchFamily="18" charset="0"/>
                <a:cs typeface="Times New Roman" pitchFamily="18" charset="0"/>
              </a:rPr>
              <a:t>Bhasin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 could join us in the celebrations and stay for dinner that evening.</a:t>
            </a:r>
          </a:p>
          <a:p>
            <a:pPr marL="514350" indent="-51435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b="1" dirty="0" smtClean="0">
                <a:latin typeface="Times New Roman" pitchFamily="18" charset="0"/>
                <a:cs typeface="Times New Roman" pitchFamily="18" charset="0"/>
              </a:rPr>
              <a:t>     	  (</a:t>
            </a:r>
            <a:r>
              <a:rPr lang="en-US" sz="4500" b="1" dirty="0">
                <a:latin typeface="Times New Roman" pitchFamily="18" charset="0"/>
                <a:cs typeface="Times New Roman" pitchFamily="18" charset="0"/>
              </a:rPr>
              <a:t>Formal/Informal- Invitation/Suggestion………………………………….)</a:t>
            </a:r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8229600" cy="6019800"/>
          </a:xfrm>
        </p:spPr>
        <p:txBody>
          <a:bodyPr>
            <a:normAutofit fontScale="77500" lnSpcReduction="20000"/>
          </a:bodyPr>
          <a:lstStyle/>
          <a:p>
            <a:pPr marL="514350" lvl="0" indent="-514350">
              <a:lnSpc>
                <a:spcPct val="170000"/>
              </a:lnSpc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5.  	Why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don’t you drop in tomorrow evening and we’ll have a game of chess?</a:t>
            </a:r>
          </a:p>
          <a:p>
            <a:pPr marL="514350" indent="-514350">
              <a:lnSpc>
                <a:spcPct val="170000"/>
              </a:lnSpc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	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Formal/Informal- Invitation/Suggestion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…………………………….)</a:t>
            </a:r>
          </a:p>
          <a:p>
            <a:pPr marL="514350" indent="-514350">
              <a:lnSpc>
                <a:spcPct val="170000"/>
              </a:lnSpc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70000"/>
              </a:lnSpc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6.	Let’s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first decide how much we want to spend, and then we can look for the gift.</a:t>
            </a:r>
          </a:p>
          <a:p>
            <a:pPr marL="514350" indent="-514350">
              <a:lnSpc>
                <a:spcPct val="170000"/>
              </a:lnSpc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Formal/Informal- Invitation/Suggestion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…………………………….)</a:t>
            </a:r>
          </a:p>
          <a:p>
            <a:pPr marL="514350" indent="-514350">
              <a:lnSpc>
                <a:spcPct val="170000"/>
              </a:lnSpc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70000"/>
              </a:lnSpc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7.	I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suggest that you speak in English as often as you can if you really want to improve.</a:t>
            </a:r>
          </a:p>
          <a:p>
            <a:pPr marL="514350" indent="-514350">
              <a:lnSpc>
                <a:spcPct val="170000"/>
              </a:lnSpc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(Formal/Informal-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Invitation/Suggestion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……………………………….)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70000"/>
              </a:lnSpc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47500" lnSpcReduction="20000"/>
          </a:bodyPr>
          <a:lstStyle/>
          <a:p>
            <a:pPr marL="514350" lvl="0" indent="-514350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8.	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We might as well go home now, we have been round this park from times, and still haven’t found the house</a:t>
            </a:r>
          </a:p>
          <a:p>
            <a:pPr marL="514350" indent="-514350">
              <a:lnSpc>
                <a:spcPct val="170000"/>
              </a:lnSpc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(Formal/Informal- Invitation/Suggestion………………………………….)</a:t>
            </a:r>
          </a:p>
          <a:p>
            <a:pPr marL="514350" indent="-514350">
              <a:lnSpc>
                <a:spcPct val="170000"/>
              </a:lnSpc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70000"/>
              </a:lnSpc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9.	If I might make a suggestion, I think there should be more classes for English than have been allotted at present.</a:t>
            </a:r>
          </a:p>
          <a:p>
            <a:pPr marL="514350" indent="-514350">
              <a:lnSpc>
                <a:spcPct val="170000"/>
              </a:lnSpc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	(Formal/Informal- Invitation/Suggestion………………………………….)</a:t>
            </a:r>
          </a:p>
          <a:p>
            <a:pPr marL="514350" indent="-514350">
              <a:lnSpc>
                <a:spcPct val="170000"/>
              </a:lnSpc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70000"/>
              </a:lnSpc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10.	Mr.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Mahajan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I’d like to invite you for the release of my book by the President on Wednesday next at 4.30 pm at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Rashtrapati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Bhavan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I hope you will be able to make it.       (Formal/Informal- Invitation/Suggestion………………………..)</a:t>
            </a:r>
            <a:endParaRPr lang="en-US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ownload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37444" y="457200"/>
            <a:ext cx="8249356" cy="60198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images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228600"/>
            <a:ext cx="7772400" cy="6096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Making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Introduction: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Introducing Yourself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48006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7200" b="1" dirty="0">
                <a:latin typeface="Times New Roman" pitchFamily="18" charset="0"/>
                <a:cs typeface="Times New Roman" pitchFamily="18" charset="0"/>
              </a:rPr>
              <a:t>While introducing, your sentence should be in the following order: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Signal 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: Hi,</a:t>
            </a:r>
          </a:p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Introduction : I am </a:t>
            </a:r>
            <a:r>
              <a:rPr lang="en-US" sz="6400" b="1" dirty="0" err="1">
                <a:latin typeface="Times New Roman" pitchFamily="18" charset="0"/>
                <a:cs typeface="Times New Roman" pitchFamily="18" charset="0"/>
              </a:rPr>
              <a:t>Nidhi</a:t>
            </a:r>
            <a:endParaRPr lang="en-US" sz="6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Additional Information : I work with </a:t>
            </a:r>
            <a:r>
              <a:rPr lang="en-US" sz="6400" b="1" dirty="0" err="1">
                <a:latin typeface="Times New Roman" pitchFamily="18" charset="0"/>
                <a:cs typeface="Times New Roman" pitchFamily="18" charset="0"/>
              </a:rPr>
              <a:t>Sarla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 Dixit</a:t>
            </a:r>
          </a:p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Closure : It has been pleasure speaking you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6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Formal: May I introduce myself. My name is </a:t>
            </a:r>
            <a:r>
              <a:rPr lang="en-US" sz="6400" b="1" dirty="0" err="1">
                <a:latin typeface="Times New Roman" pitchFamily="18" charset="0"/>
                <a:cs typeface="Times New Roman" pitchFamily="18" charset="0"/>
              </a:rPr>
              <a:t>Krish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b="1" dirty="0" err="1">
                <a:latin typeface="Times New Roman" pitchFamily="18" charset="0"/>
                <a:cs typeface="Times New Roman" pitchFamily="18" charset="0"/>
              </a:rPr>
              <a:t>Zade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. I work for Infosys.</a:t>
            </a:r>
          </a:p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Informal: Hello, I am </a:t>
            </a:r>
            <a:r>
              <a:rPr lang="en-US" sz="6400" b="1" dirty="0" err="1">
                <a:latin typeface="Times New Roman" pitchFamily="18" charset="0"/>
                <a:cs typeface="Times New Roman" pitchFamily="18" charset="0"/>
              </a:rPr>
              <a:t>Arya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 Shah. I am </a:t>
            </a:r>
            <a:r>
              <a:rPr lang="en-US" sz="6400" b="1" dirty="0" err="1">
                <a:latin typeface="Times New Roman" pitchFamily="18" charset="0"/>
                <a:cs typeface="Times New Roman" pitchFamily="18" charset="0"/>
              </a:rPr>
              <a:t>Ashrita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b="1" dirty="0" err="1">
                <a:latin typeface="Times New Roman" pitchFamily="18" charset="0"/>
                <a:cs typeface="Times New Roman" pitchFamily="18" charset="0"/>
              </a:rPr>
              <a:t>Mahajan’s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 friend.</a:t>
            </a:r>
          </a:p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Exercise 1: Mark whether Introductions are formal or informal.</a:t>
            </a:r>
          </a:p>
          <a:p>
            <a:pPr lvl="0">
              <a:lnSpc>
                <a:spcPct val="170000"/>
              </a:lnSpc>
              <a:buNone/>
            </a:pP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        I 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don’t think we have met. My name is Anil Kumar. I take care of Sales in </a:t>
            </a:r>
            <a:r>
              <a:rPr lang="en-US" sz="6400" b="1" dirty="0" err="1">
                <a:latin typeface="Times New Roman" pitchFamily="18" charset="0"/>
                <a:cs typeface="Times New Roman" pitchFamily="18" charset="0"/>
              </a:rPr>
              <a:t>Maruti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:-- Formal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6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Introductions:  While approaching a senior always introduce yourself first.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Greetings</a:t>
            </a:r>
            <a:r>
              <a:rPr lang="en-US" b="1" dirty="0"/>
              <a:t>: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25229418"/>
              </p:ext>
            </p:extLst>
          </p:nvPr>
        </p:nvGraphicFramePr>
        <p:xfrm>
          <a:off x="381000" y="838200"/>
          <a:ext cx="82296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3958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Formal example of greetings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Informal example of greeting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80015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Its nice to meet you.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Its pleasure to meet you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am pleased to meet you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Hi......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Hi, there…!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Glad to meet you.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How are you?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How’s it going?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How are you doing?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How is life?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What’s up?     What’s new?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990600" y="2862724"/>
            <a:ext cx="7315200" cy="361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3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While greeting on phone be normal and pleasant. Make sure that your voice sounds upbeat and enthusiastic.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Greeting and Giving Permission: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Informal speech uses casual language and is used in relaxed, friendly, situations at home, with friends or family, with peers in school or college or at a party.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Formal speech is used to show respect and is used to speak with older people.</a:t>
            </a:r>
          </a:p>
          <a:p>
            <a:pPr>
              <a:lnSpc>
                <a:spcPct val="150000"/>
              </a:lnSpc>
            </a:pP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Asking for Permission: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We can use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can, could or may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to ask for permission.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Could is more polite  than can.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May  is more formal than can.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0"/>
            <a:ext cx="7848600" cy="64008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Reported Speech:</a:t>
            </a:r>
          </a:p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Non-Attitude Verbs: ‘Say’, ‘tell’, ‘add’, ‘reply’ ‘mention’  answer.</a:t>
            </a:r>
          </a:p>
          <a:p>
            <a:pPr>
              <a:lnSpc>
                <a:spcPct val="170000"/>
              </a:lnSpc>
              <a:buNone/>
            </a:pP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Attitude Verbs: Communicator’s interpretation of judgment is conveyed-  alleged, complained, accused, advised.</a:t>
            </a:r>
          </a:p>
          <a:p>
            <a:pPr>
              <a:lnSpc>
                <a:spcPct val="170000"/>
              </a:lnSpc>
              <a:buNone/>
            </a:pPr>
            <a:r>
              <a:rPr lang="en-US" sz="56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70000"/>
              </a:lnSpc>
              <a:buNone/>
            </a:pPr>
            <a:r>
              <a:rPr lang="en-US" sz="6400" b="1" u="sng" dirty="0">
                <a:latin typeface="Times New Roman" pitchFamily="18" charset="0"/>
                <a:cs typeface="Times New Roman" pitchFamily="18" charset="0"/>
              </a:rPr>
              <a:t>Use of Dictionary:   </a:t>
            </a:r>
            <a:endParaRPr lang="en-US" sz="6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en-US" sz="6400" b="1" u="sng" dirty="0">
                <a:latin typeface="Times New Roman" pitchFamily="18" charset="0"/>
                <a:cs typeface="Times New Roman" pitchFamily="18" charset="0"/>
              </a:rPr>
              <a:t>Choose the most suitable word to complete the sentence below:</a:t>
            </a:r>
            <a:endParaRPr lang="en-US" sz="64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  <a:buNone/>
            </a:pP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1.	</a:t>
            </a:r>
            <a:r>
              <a:rPr lang="en-US" sz="6400" b="1" u="sng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6400" b="1" u="sng" dirty="0">
                <a:latin typeface="Times New Roman" pitchFamily="18" charset="0"/>
                <a:cs typeface="Times New Roman" pitchFamily="18" charset="0"/>
              </a:rPr>
              <a:t>) Can you give me the access code?</a:t>
            </a:r>
          </a:p>
          <a:p>
            <a:pPr>
              <a:lnSpc>
                <a:spcPct val="170000"/>
              </a:lnSpc>
              <a:buNone/>
            </a:pP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	B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: I’m sorry, the computer is down /off. Some one is trying to fix it. It should be on and running soon.</a:t>
            </a:r>
          </a:p>
          <a:p>
            <a:pPr lvl="0">
              <a:lnSpc>
                <a:spcPct val="170000"/>
              </a:lnSpc>
              <a:buNone/>
            </a:pPr>
            <a:r>
              <a:rPr lang="en-US" sz="6400" b="1" i="1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400" b="1" i="1" dirty="0" smtClean="0">
                <a:latin typeface="Times New Roman" pitchFamily="18" charset="0"/>
                <a:cs typeface="Times New Roman" pitchFamily="18" charset="0"/>
              </a:rPr>
              <a:t>.	A</a:t>
            </a:r>
            <a:r>
              <a:rPr lang="en-US" sz="6400" b="1" i="1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6400" b="1" u="sng" dirty="0">
                <a:latin typeface="Times New Roman" pitchFamily="18" charset="0"/>
                <a:cs typeface="Times New Roman" pitchFamily="18" charset="0"/>
              </a:rPr>
              <a:t> What took / kept you so long? We’ve been waiting for over an hour.</a:t>
            </a:r>
          </a:p>
          <a:p>
            <a:pPr>
              <a:lnSpc>
                <a:spcPct val="170000"/>
              </a:lnSpc>
              <a:buNone/>
            </a:pPr>
            <a:r>
              <a:rPr lang="en-US" sz="6400" b="1" i="1" dirty="0" smtClean="0">
                <a:latin typeface="Times New Roman" pitchFamily="18" charset="0"/>
                <a:cs typeface="Times New Roman" pitchFamily="18" charset="0"/>
              </a:rPr>
              <a:t>	B</a:t>
            </a:r>
            <a:r>
              <a:rPr lang="en-US" sz="6400" b="1" i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  I’m terribly sorry. My car stopped /stalled on the way.</a:t>
            </a:r>
          </a:p>
          <a:p>
            <a:pPr lvl="0">
              <a:lnSpc>
                <a:spcPct val="170000"/>
              </a:lnSpc>
              <a:buNone/>
            </a:pPr>
            <a:r>
              <a:rPr lang="en-US" sz="6400" b="1" u="sng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	The 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fight has been delayed/postponed by two hours.</a:t>
            </a:r>
          </a:p>
          <a:p>
            <a:pPr lvl="0">
              <a:lnSpc>
                <a:spcPct val="170000"/>
              </a:lnSpc>
              <a:buNone/>
            </a:pP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4.	Can 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you keep/hold it for me until this afternoon.</a:t>
            </a:r>
          </a:p>
          <a:p>
            <a:pPr lvl="0">
              <a:lnSpc>
                <a:spcPct val="170000"/>
              </a:lnSpc>
              <a:buNone/>
            </a:pP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5.	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we have  dinner together? I’ll call you ahead of /before time to fix up when and where.</a:t>
            </a:r>
          </a:p>
          <a:p>
            <a:pPr lvl="0">
              <a:lnSpc>
                <a:spcPct val="170000"/>
              </a:lnSpc>
              <a:buNone/>
            </a:pP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6.	Davis 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and I never stayed /kept in touch after college</a:t>
            </a:r>
            <a:r>
              <a:rPr lang="en-US" sz="6400" b="1" u="sng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8229600" cy="58674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Choose the right meaning of the phrasal verb underlined: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	If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stay up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late:</a:t>
            </a: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A) You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go to bed later than usual	B) You stay at a place longer than you intended to</a:t>
            </a:r>
          </a:p>
          <a:p>
            <a:pPr lv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	If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run into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someone. </a:t>
            </a: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A) You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defeat the person in race.   B) you meet the person unexpectedly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	If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look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someone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en-US" u="sng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You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look for the person’s advice  b) You visit the person at the door.</a:t>
            </a:r>
          </a:p>
          <a:p>
            <a:pPr lv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	If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see someone to the door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You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go with the person up to the door    b) You meet the person at the door</a:t>
            </a:r>
          </a:p>
          <a:p>
            <a:pPr lv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	If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storm holds off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a) 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stops sooner than expected      b) it does not start immediately.</a:t>
            </a:r>
          </a:p>
          <a:p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192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Question </a:t>
            </a:r>
            <a:r>
              <a:rPr lang="en-US" sz="2700" b="1" dirty="0">
                <a:latin typeface="Times New Roman" pitchFamily="18" charset="0"/>
                <a:cs typeface="Times New Roman" pitchFamily="18" charset="0"/>
              </a:rPr>
              <a:t>5. B)  Match the situations: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latin typeface="Times New Roman" pitchFamily="18" charset="0"/>
                <a:cs typeface="Times New Roman" pitchFamily="18" charset="0"/>
              </a:rPr>
              <a:t>Responding to the Introductions: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2288661"/>
              </p:ext>
            </p:extLst>
          </p:nvPr>
        </p:nvGraphicFramePr>
        <p:xfrm>
          <a:off x="457200" y="1371600"/>
          <a:ext cx="82296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3505200"/>
                <a:gridCol w="609600"/>
                <a:gridCol w="3505200"/>
              </a:tblGrid>
              <a:tr h="9753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Sr. No.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Greeting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Response to the Greeting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753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 am pleased to meet you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Pleased to meet you too.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753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It is nice to meet you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Nice to meet you too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753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Glad to meet you (Informal)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Glad to meet you too.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753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Glad to meet you (Informal)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</a:t>
                      </a:r>
                      <a:endParaRPr lang="en-US" sz="20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Same here/Likewise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38809010"/>
              </p:ext>
            </p:extLst>
          </p:nvPr>
        </p:nvGraphicFramePr>
        <p:xfrm>
          <a:off x="457200" y="685803"/>
          <a:ext cx="8229600" cy="5727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3733800"/>
                <a:gridCol w="685800"/>
                <a:gridCol w="3200400"/>
              </a:tblGrid>
              <a:tr h="8455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Sr. No.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Situating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Greeting /Message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81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On your friend’s success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Well done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81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Farewell to a friend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Wish you all the best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81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On the death of someone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I’m sorry, my condolence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143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Your friend has lost a game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Never mind better luck next time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81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When someone is going abroad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Bon Voyage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143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On a new player’s entry into your team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F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Well come to our team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81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Your Christian friend on Christmas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</a:t>
                      </a:r>
                      <a:endParaRPr lang="en-US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Merry Christmas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217</TotalTime>
  <Words>1380</Words>
  <Application>Microsoft Office PowerPoint</Application>
  <PresentationFormat>On-screen Show (4:3)</PresentationFormat>
  <Paragraphs>370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Oriel</vt:lpstr>
      <vt:lpstr>PowerPoint Presentation</vt:lpstr>
      <vt:lpstr>PowerPoint Presentation</vt:lpstr>
      <vt:lpstr> Making Introduction: Introducing Yourself </vt:lpstr>
      <vt:lpstr> Greetings:   </vt:lpstr>
      <vt:lpstr>PowerPoint Presentation</vt:lpstr>
      <vt:lpstr>PowerPoint Presentation</vt:lpstr>
      <vt:lpstr>PowerPoint Presentation</vt:lpstr>
      <vt:lpstr> Question 5. B)  Match the situations: Responding to the Introductions: </vt:lpstr>
      <vt:lpstr>PowerPoint Presentation</vt:lpstr>
      <vt:lpstr>PowerPoint Presentation</vt:lpstr>
      <vt:lpstr>Ages/Stages:</vt:lpstr>
      <vt:lpstr> Match the Adjectives to the body parts:</vt:lpstr>
      <vt:lpstr>Invitation, Suggestion, Acceptance, Refusal: Invitation: </vt:lpstr>
      <vt:lpstr> Suggestion: </vt:lpstr>
      <vt:lpstr> Accepting an Invitation or suggestion: </vt:lpstr>
      <vt:lpstr> Refusing Invitation or suggestion: </vt:lpstr>
      <vt:lpstr> Giving Directions: Match the following to complete sentences: </vt:lpstr>
      <vt:lpstr>             Choose the Correct Option: Introductions: </vt:lpstr>
      <vt:lpstr>PowerPoint Presentation</vt:lpstr>
      <vt:lpstr> Inviting, Suggesting-  Acceptance- Refusal.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WORKSHOP ON IMPROVE YOUR ENGLISH Step Up- I</dc:title>
  <dc:creator>client 1</dc:creator>
  <cp:lastModifiedBy>a</cp:lastModifiedBy>
  <cp:revision>28</cp:revision>
  <dcterms:created xsi:type="dcterms:W3CDTF">2016-02-02T05:53:05Z</dcterms:created>
  <dcterms:modified xsi:type="dcterms:W3CDTF">2018-09-09T20:30:38Z</dcterms:modified>
</cp:coreProperties>
</file>